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60" r:id="rId2"/>
    <p:sldId id="256" r:id="rId3"/>
    <p:sldId id="257" r:id="rId4"/>
    <p:sldId id="258" r:id="rId5"/>
    <p:sldId id="259"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405"/>
  </p:normalViewPr>
  <p:slideViewPr>
    <p:cSldViewPr snapToGrid="0" showGuides="1">
      <p:cViewPr varScale="1">
        <p:scale>
          <a:sx n="131" d="100"/>
          <a:sy n="131" d="100"/>
        </p:scale>
        <p:origin x="376" y="184"/>
      </p:cViewPr>
      <p:guideLst>
        <p:guide orient="horz" pos="2184"/>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t>6/16/25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00946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6E9DEC-419B-4CC5-A080-3B06BD5A8291}" type="datetimeFigureOut">
              <a:rPr lang="en-US" smtClean="0"/>
              <a:t>6/16/25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3165444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6E9DEC-419B-4CC5-A080-3B06BD5A8291}" type="datetimeFigureOut">
              <a:rPr lang="en-US" smtClean="0"/>
              <a:t>6/16/25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3891482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6E9DEC-419B-4CC5-A080-3B06BD5A8291}" type="datetimeFigureOut">
              <a:rPr lang="en-US" smtClean="0"/>
              <a:t>6/16/25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35520033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6E9DEC-419B-4CC5-A080-3B06BD5A8291}" type="datetimeFigureOut">
              <a:rPr lang="en-US" smtClean="0"/>
              <a:t>6/16/25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05045742"/>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9D6E9DEC-419B-4CC5-A080-3B06BD5A8291}" type="datetimeFigureOut">
              <a:rPr lang="en-US" smtClean="0"/>
              <a:t>6/16/25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004064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9D6E9DEC-419B-4CC5-A080-3B06BD5A8291}" type="datetimeFigureOut">
              <a:rPr lang="en-US" smtClean="0"/>
              <a:t>6/16/25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03516473"/>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6/16/25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301466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smtClean="0"/>
              <a:t>6/16/25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20112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6/16/25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65837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t>6/16/25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8104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6/16/25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29600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6/16/25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76291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6/16/25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12616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smtClean="0"/>
              <a:t>6/16/25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15184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smtClean="0"/>
              <a:t>6/16/25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54138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6E9DEC-419B-4CC5-A080-3B06BD5A8291}" type="datetimeFigureOut">
              <a:rPr lang="en-US" smtClean="0"/>
              <a:t>6/16/25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4728386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smtClean="0"/>
              <a:t>6/16/25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43558526"/>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6EEFA-CA11-6D23-4DAD-32683F621D5B}"/>
              </a:ext>
            </a:extLst>
          </p:cNvPr>
          <p:cNvSpPr>
            <a:spLocks noGrp="1"/>
          </p:cNvSpPr>
          <p:nvPr>
            <p:ph type="title"/>
          </p:nvPr>
        </p:nvSpPr>
        <p:spPr/>
        <p:txBody>
          <a:bodyPr/>
          <a:lstStyle/>
          <a:p>
            <a:r>
              <a:rPr lang="en-US" dirty="0"/>
              <a:t>Presentation Objective</a:t>
            </a:r>
          </a:p>
        </p:txBody>
      </p:sp>
      <p:sp>
        <p:nvSpPr>
          <p:cNvPr id="3" name="Content Placeholder 2">
            <a:extLst>
              <a:ext uri="{FF2B5EF4-FFF2-40B4-BE49-F238E27FC236}">
                <a16:creationId xmlns:a16="http://schemas.microsoft.com/office/drawing/2014/main" id="{5281B4C5-AA65-962F-226F-01FB31E7C442}"/>
              </a:ext>
            </a:extLst>
          </p:cNvPr>
          <p:cNvSpPr>
            <a:spLocks noGrp="1"/>
          </p:cNvSpPr>
          <p:nvPr>
            <p:ph idx="1"/>
          </p:nvPr>
        </p:nvSpPr>
        <p:spPr>
          <a:xfrm>
            <a:off x="614480" y="1834166"/>
            <a:ext cx="10963039" cy="4840954"/>
          </a:xfrm>
        </p:spPr>
        <p:txBody>
          <a:bodyPr>
            <a:normAutofit/>
          </a:bodyPr>
          <a:lstStyle/>
          <a:p>
            <a:pPr marL="0" indent="0">
              <a:buNone/>
            </a:pPr>
            <a:endParaRPr lang="en-US" sz="2000" dirty="0"/>
          </a:p>
          <a:p>
            <a:pPr marL="0" indent="0">
              <a:buNone/>
            </a:pPr>
            <a:r>
              <a:rPr lang="en-US" dirty="0"/>
              <a:t>This presentation is to provide to the Orange Town Meeting general information on the Orange Elementary School Budget. Prior to this presentation the Orange Elementary School Budget was presented in full length (approximately 45 minutes) at the following times and to the following groups:</a:t>
            </a:r>
          </a:p>
          <a:p>
            <a:pPr marL="0" indent="0">
              <a:buNone/>
            </a:pPr>
            <a:r>
              <a:rPr lang="en-US" sz="1800" dirty="0"/>
              <a:t>12/5/24 &amp; 4/6/25 – Orange Elementary Schools Resource and Capacity Subcommittee</a:t>
            </a:r>
          </a:p>
          <a:p>
            <a:pPr marL="0" indent="0">
              <a:buNone/>
            </a:pPr>
            <a:r>
              <a:rPr lang="en-US" sz="1800" dirty="0"/>
              <a:t>12/16/24 &amp; 1/13/25 – School Administration</a:t>
            </a:r>
          </a:p>
          <a:p>
            <a:pPr marL="0" indent="0">
              <a:buNone/>
            </a:pPr>
            <a:r>
              <a:rPr lang="en-US" sz="1800" dirty="0"/>
              <a:t>12/13/24 &amp; 1/13/25 – Orange Faculty and Staff</a:t>
            </a:r>
          </a:p>
          <a:p>
            <a:pPr marL="0" indent="0">
              <a:buNone/>
            </a:pPr>
            <a:r>
              <a:rPr lang="en-US" sz="1800" dirty="0"/>
              <a:t>2/10/25  &amp; 4/14/25 – Orange Elementary School Committee</a:t>
            </a:r>
          </a:p>
          <a:p>
            <a:pPr marL="0" indent="0">
              <a:buNone/>
            </a:pPr>
            <a:r>
              <a:rPr lang="en-US" sz="1800" dirty="0"/>
              <a:t>2/24/25 – Orange Finance Committee</a:t>
            </a:r>
          </a:p>
          <a:p>
            <a:pPr marL="0" indent="0">
              <a:buNone/>
            </a:pPr>
            <a:r>
              <a:rPr lang="en-US" sz="1800" dirty="0"/>
              <a:t>2/24/25 – Orange Elementary School Council</a:t>
            </a:r>
          </a:p>
          <a:p>
            <a:pPr marL="0" indent="0">
              <a:buNone/>
            </a:pPr>
            <a:r>
              <a:rPr lang="en-US" sz="1800" dirty="0"/>
              <a:t>3/10/25 – Public Hearing on the Budget </a:t>
            </a:r>
          </a:p>
          <a:p>
            <a:pPr marL="0" indent="0">
              <a:buNone/>
            </a:pPr>
            <a:endParaRPr lang="en-US" sz="2000" b="1" dirty="0"/>
          </a:p>
          <a:p>
            <a:pPr marL="0" indent="0">
              <a:buNone/>
            </a:pPr>
            <a:endParaRPr lang="en-US" sz="2000"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896304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13495-CCDF-99E7-9D15-EEA6A522ED02}"/>
              </a:ext>
            </a:extLst>
          </p:cNvPr>
          <p:cNvSpPr>
            <a:spLocks noGrp="1"/>
          </p:cNvSpPr>
          <p:nvPr>
            <p:ph type="ctrTitle"/>
          </p:nvPr>
        </p:nvSpPr>
        <p:spPr>
          <a:xfrm>
            <a:off x="822562" y="2331720"/>
            <a:ext cx="8144134" cy="2438400"/>
          </a:xfrm>
        </p:spPr>
        <p:txBody>
          <a:bodyPr/>
          <a:lstStyle/>
          <a:p>
            <a:r>
              <a:rPr lang="en-US" dirty="0"/>
              <a:t>FY26 Budget </a:t>
            </a:r>
            <a:br>
              <a:rPr lang="en-US" dirty="0"/>
            </a:br>
            <a:r>
              <a:rPr lang="en-US" dirty="0"/>
              <a:t>Fisher Hill </a:t>
            </a:r>
            <a:br>
              <a:rPr lang="en-US" dirty="0"/>
            </a:br>
            <a:r>
              <a:rPr lang="en-US" dirty="0"/>
              <a:t>Elementary School </a:t>
            </a:r>
          </a:p>
        </p:txBody>
      </p:sp>
      <p:sp>
        <p:nvSpPr>
          <p:cNvPr id="3" name="Subtitle 2">
            <a:extLst>
              <a:ext uri="{FF2B5EF4-FFF2-40B4-BE49-F238E27FC236}">
                <a16:creationId xmlns:a16="http://schemas.microsoft.com/office/drawing/2014/main" id="{2AF3FD12-9F82-8838-AC78-FCB233E73B6B}"/>
              </a:ext>
            </a:extLst>
          </p:cNvPr>
          <p:cNvSpPr>
            <a:spLocks noGrp="1"/>
          </p:cNvSpPr>
          <p:nvPr>
            <p:ph type="subTitle" idx="1"/>
          </p:nvPr>
        </p:nvSpPr>
        <p:spPr>
          <a:xfrm>
            <a:off x="680322" y="4795520"/>
            <a:ext cx="8144134" cy="716206"/>
          </a:xfrm>
        </p:spPr>
        <p:txBody>
          <a:bodyPr>
            <a:normAutofit fontScale="92500" lnSpcReduction="10000"/>
          </a:bodyPr>
          <a:lstStyle/>
          <a:p>
            <a:r>
              <a:rPr lang="en-US" dirty="0"/>
              <a:t>June 16, 2025</a:t>
            </a:r>
          </a:p>
          <a:p>
            <a:r>
              <a:rPr lang="en-US" dirty="0"/>
              <a:t>Orange Town Meeting</a:t>
            </a:r>
          </a:p>
        </p:txBody>
      </p:sp>
      <p:pic>
        <p:nvPicPr>
          <p:cNvPr id="1028" name="Picture 4">
            <a:extLst>
              <a:ext uri="{FF2B5EF4-FFF2-40B4-BE49-F238E27FC236}">
                <a16:creationId xmlns:a16="http://schemas.microsoft.com/office/drawing/2014/main" id="{82900E7E-3F9B-CE0D-A2DF-4326968E35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322" y="2584450"/>
            <a:ext cx="1765300" cy="1689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9490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1561E-B97C-6A6A-5680-E33521CF8ACB}"/>
              </a:ext>
            </a:extLst>
          </p:cNvPr>
          <p:cNvSpPr>
            <a:spLocks noGrp="1"/>
          </p:cNvSpPr>
          <p:nvPr>
            <p:ph type="title"/>
          </p:nvPr>
        </p:nvSpPr>
        <p:spPr/>
        <p:txBody>
          <a:bodyPr/>
          <a:lstStyle/>
          <a:p>
            <a:r>
              <a:rPr lang="en-US" dirty="0"/>
              <a:t>General Budget Information</a:t>
            </a:r>
          </a:p>
        </p:txBody>
      </p:sp>
      <p:sp>
        <p:nvSpPr>
          <p:cNvPr id="3" name="Content Placeholder 2">
            <a:extLst>
              <a:ext uri="{FF2B5EF4-FFF2-40B4-BE49-F238E27FC236}">
                <a16:creationId xmlns:a16="http://schemas.microsoft.com/office/drawing/2014/main" id="{31AD878A-5F3C-5263-A68F-4F21BCAE5C45}"/>
              </a:ext>
            </a:extLst>
          </p:cNvPr>
          <p:cNvSpPr>
            <a:spLocks noGrp="1"/>
          </p:cNvSpPr>
          <p:nvPr>
            <p:ph idx="1"/>
          </p:nvPr>
        </p:nvSpPr>
        <p:spPr>
          <a:xfrm>
            <a:off x="680321" y="2336873"/>
            <a:ext cx="10465199" cy="3599316"/>
          </a:xfrm>
        </p:spPr>
        <p:txBody>
          <a:bodyPr/>
          <a:lstStyle/>
          <a:p>
            <a:r>
              <a:rPr lang="en-US" dirty="0"/>
              <a:t>Total FY25 Budget: $8,653,802</a:t>
            </a:r>
          </a:p>
          <a:p>
            <a:endParaRPr lang="en-US" dirty="0"/>
          </a:p>
          <a:p>
            <a:r>
              <a:rPr lang="en-US" dirty="0"/>
              <a:t>Requested Total FY26 Budget: </a:t>
            </a:r>
            <a:r>
              <a:rPr lang="en-US" b="1" dirty="0"/>
              <a:t>$8,767,665</a:t>
            </a:r>
          </a:p>
          <a:p>
            <a:pPr marL="0" indent="0">
              <a:buNone/>
            </a:pPr>
            <a:endParaRPr lang="en-US" dirty="0"/>
          </a:p>
          <a:p>
            <a:r>
              <a:rPr lang="en-US" dirty="0"/>
              <a:t>Increase in Total Requested Budget from prior year: 1.32% or $113, 863</a:t>
            </a:r>
          </a:p>
        </p:txBody>
      </p:sp>
    </p:spTree>
    <p:extLst>
      <p:ext uri="{BB962C8B-B14F-4D97-AF65-F5344CB8AC3E}">
        <p14:creationId xmlns:p14="http://schemas.microsoft.com/office/powerpoint/2010/main" val="3310624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96562-EE0C-E525-921E-F6C0BD5D8E98}"/>
              </a:ext>
            </a:extLst>
          </p:cNvPr>
          <p:cNvSpPr>
            <a:spLocks noGrp="1"/>
          </p:cNvSpPr>
          <p:nvPr>
            <p:ph type="title"/>
          </p:nvPr>
        </p:nvSpPr>
        <p:spPr/>
        <p:txBody>
          <a:bodyPr/>
          <a:lstStyle/>
          <a:p>
            <a:r>
              <a:rPr lang="en-US" dirty="0"/>
              <a:t>Revenue for the FY26 Budget</a:t>
            </a:r>
          </a:p>
        </p:txBody>
      </p:sp>
      <p:sp>
        <p:nvSpPr>
          <p:cNvPr id="3" name="Content Placeholder 2">
            <a:extLst>
              <a:ext uri="{FF2B5EF4-FFF2-40B4-BE49-F238E27FC236}">
                <a16:creationId xmlns:a16="http://schemas.microsoft.com/office/drawing/2014/main" id="{052319E2-6B05-0E67-CEBE-8832CDD51165}"/>
              </a:ext>
            </a:extLst>
          </p:cNvPr>
          <p:cNvSpPr>
            <a:spLocks noGrp="1"/>
          </p:cNvSpPr>
          <p:nvPr>
            <p:ph idx="1"/>
          </p:nvPr>
        </p:nvSpPr>
        <p:spPr>
          <a:xfrm>
            <a:off x="680321" y="2336873"/>
            <a:ext cx="10556639" cy="3599316"/>
          </a:xfrm>
        </p:spPr>
        <p:txBody>
          <a:bodyPr/>
          <a:lstStyle/>
          <a:p>
            <a:r>
              <a:rPr lang="en-US" dirty="0"/>
              <a:t>Total FY 26 Budget: </a:t>
            </a:r>
            <a:r>
              <a:rPr lang="en-US" b="1" dirty="0"/>
              <a:t>$8,767,665</a:t>
            </a:r>
          </a:p>
          <a:p>
            <a:pPr marL="0" indent="0">
              <a:buNone/>
            </a:pPr>
            <a:endParaRPr lang="en-US" b="1" dirty="0"/>
          </a:p>
          <a:p>
            <a:r>
              <a:rPr lang="en-US" dirty="0"/>
              <a:t>Revenue from the State – a.k.a. Chapter 70 funds: $7,009,450 or 73.48%</a:t>
            </a:r>
          </a:p>
          <a:p>
            <a:endParaRPr lang="en-US" dirty="0"/>
          </a:p>
          <a:p>
            <a:r>
              <a:rPr lang="en-US" dirty="0"/>
              <a:t>Revenue from local municipality: $1,758,215 or 26.52%</a:t>
            </a:r>
          </a:p>
        </p:txBody>
      </p:sp>
    </p:spTree>
    <p:extLst>
      <p:ext uri="{BB962C8B-B14F-4D97-AF65-F5344CB8AC3E}">
        <p14:creationId xmlns:p14="http://schemas.microsoft.com/office/powerpoint/2010/main" val="1437698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B562B-E954-46F6-0117-6CAC902F77B8}"/>
              </a:ext>
            </a:extLst>
          </p:cNvPr>
          <p:cNvSpPr>
            <a:spLocks noGrp="1"/>
          </p:cNvSpPr>
          <p:nvPr>
            <p:ph type="title"/>
          </p:nvPr>
        </p:nvSpPr>
        <p:spPr/>
        <p:txBody>
          <a:bodyPr/>
          <a:lstStyle/>
          <a:p>
            <a:r>
              <a:rPr lang="en-US" dirty="0"/>
              <a:t>Net School Spending</a:t>
            </a:r>
          </a:p>
        </p:txBody>
      </p:sp>
      <p:sp>
        <p:nvSpPr>
          <p:cNvPr id="3" name="Content Placeholder 2">
            <a:extLst>
              <a:ext uri="{FF2B5EF4-FFF2-40B4-BE49-F238E27FC236}">
                <a16:creationId xmlns:a16="http://schemas.microsoft.com/office/drawing/2014/main" id="{D12D697A-E839-3750-09C9-7DADC0D71AF5}"/>
              </a:ext>
            </a:extLst>
          </p:cNvPr>
          <p:cNvSpPr>
            <a:spLocks noGrp="1"/>
          </p:cNvSpPr>
          <p:nvPr>
            <p:ph idx="1"/>
          </p:nvPr>
        </p:nvSpPr>
        <p:spPr/>
        <p:txBody>
          <a:bodyPr/>
          <a:lstStyle/>
          <a:p>
            <a:r>
              <a:rPr lang="en-US" dirty="0"/>
              <a:t>The State determines the required amount of funding that must be spent on local public education</a:t>
            </a:r>
          </a:p>
          <a:p>
            <a:pPr marL="0" indent="0">
              <a:buNone/>
            </a:pPr>
            <a:endParaRPr lang="en-US" dirty="0"/>
          </a:p>
          <a:p>
            <a:r>
              <a:rPr lang="en-US"/>
              <a:t>Net </a:t>
            </a:r>
            <a:r>
              <a:rPr lang="en-US" dirty="0"/>
              <a:t>School Spending (NSS) is the required local contribution</a:t>
            </a:r>
          </a:p>
          <a:p>
            <a:pPr lvl="1"/>
            <a:r>
              <a:rPr lang="en-US" dirty="0"/>
              <a:t>This is the bare minimum, $9,466,557</a:t>
            </a:r>
          </a:p>
          <a:p>
            <a:pPr lvl="1"/>
            <a:r>
              <a:rPr lang="en-US" dirty="0"/>
              <a:t>The current proposed budget is $72,498 above NSS</a:t>
            </a:r>
          </a:p>
          <a:p>
            <a:pPr marL="457200" lvl="1" indent="0">
              <a:buNone/>
            </a:pPr>
            <a:endParaRPr lang="en-US" dirty="0"/>
          </a:p>
          <a:p>
            <a:r>
              <a:rPr lang="en-US" dirty="0"/>
              <a:t>If a Municipality does not meet NSS, the Municipality will loose State Revenue the following year</a:t>
            </a:r>
          </a:p>
          <a:p>
            <a:pPr lvl="1"/>
            <a:endParaRPr lang="en-US" dirty="0"/>
          </a:p>
        </p:txBody>
      </p:sp>
    </p:spTree>
    <p:extLst>
      <p:ext uri="{BB962C8B-B14F-4D97-AF65-F5344CB8AC3E}">
        <p14:creationId xmlns:p14="http://schemas.microsoft.com/office/powerpoint/2010/main" val="3003975467"/>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{C568507C-4EFF-BB4C-9540-5B9E07826146}tf10001057</Template>
  <TotalTime>183</TotalTime>
  <Words>254</Words>
  <Application>Microsoft Macintosh PowerPoint</Application>
  <PresentationFormat>Widescreen</PresentationFormat>
  <Paragraphs>36</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Trebuchet MS</vt:lpstr>
      <vt:lpstr>Berlin</vt:lpstr>
      <vt:lpstr>Presentation Objective</vt:lpstr>
      <vt:lpstr>FY26 Budget  Fisher Hill  Elementary School </vt:lpstr>
      <vt:lpstr>General Budget Information</vt:lpstr>
      <vt:lpstr>Revenue for the FY26 Budget</vt:lpstr>
      <vt:lpstr>Net School Spending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Objective</dc:title>
  <dc:creator>Liz Teahan-Zielinski</dc:creator>
  <cp:lastModifiedBy>Liz Teahan-Zielinski</cp:lastModifiedBy>
  <cp:revision>4</cp:revision>
  <dcterms:created xsi:type="dcterms:W3CDTF">2025-06-16T16:13:48Z</dcterms:created>
  <dcterms:modified xsi:type="dcterms:W3CDTF">2025-06-16T20:15:27Z</dcterms:modified>
</cp:coreProperties>
</file>