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16" userDrawn="1">
          <p15:clr>
            <a:srgbClr val="A4A3A4"/>
          </p15:clr>
        </p15:guide>
        <p15:guide id="2" pos="7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918"/>
    <p:restoredTop sz="96405"/>
  </p:normalViewPr>
  <p:slideViewPr>
    <p:cSldViewPr snapToGrid="0" showGuides="1">
      <p:cViewPr varScale="1">
        <p:scale>
          <a:sx n="131" d="100"/>
          <a:sy n="131" d="100"/>
        </p:scale>
        <p:origin x="480" y="184"/>
      </p:cViewPr>
      <p:guideLst>
        <p:guide orient="horz" pos="816"/>
        <p:guide pos="7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E1463C-9341-734A-9C21-F89CCA30A2BF}" type="datetimeFigureOut">
              <a:rPr lang="en-US" smtClean="0"/>
              <a:t>6/16/25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59F802-F14C-804D-AC27-DDF95710D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2836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F6339B07-2D9D-6D48-AEDE-711DD6A113FA}" type="datetime1">
              <a:rPr lang="en-US" smtClean="0"/>
              <a:t>6/16/25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43789-AD8D-E54B-AE73-63D961D295EF}" type="datetime1">
              <a:rPr lang="en-US" smtClean="0"/>
              <a:t>6/16/25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EB369-8EB9-D949-9B41-944F835ACF35}" type="datetime1">
              <a:rPr lang="en-US" smtClean="0"/>
              <a:t>6/16/25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A7FD2-CAD0-394B-83CE-7E09E777912E}" type="datetime1">
              <a:rPr lang="en-US" smtClean="0"/>
              <a:t>6/16/25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8D927-0289-FD4F-BC7E-1AAE76AC1BD6}" type="datetime1">
              <a:rPr lang="en-US" smtClean="0"/>
              <a:t>6/16/25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2FCE5-2C71-AB42-9132-2349C34CA4B7}" type="datetime1">
              <a:rPr lang="en-US" smtClean="0"/>
              <a:t>6/16/25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D4A53-8965-E24B-A7FA-5E1B7021BD84}" type="datetime1">
              <a:rPr lang="en-US" smtClean="0"/>
              <a:t>6/16/25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522D1-6087-6740-8691-9A30ED030446}" type="datetime1">
              <a:rPr lang="en-US" smtClean="0"/>
              <a:t>6/16/25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B66A1-A8DE-A54F-AAE0-CF4D1112A3BE}" type="datetime1">
              <a:rPr lang="en-US" smtClean="0"/>
              <a:t>6/16/25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239BB-DC66-AE4A-9BAD-A6574670EEA2}" type="datetime1">
              <a:rPr lang="en-US" smtClean="0"/>
              <a:t>6/16/25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584A-5B40-AA40-832B-BA97E63885C0}" type="datetime1">
              <a:rPr lang="en-US" smtClean="0"/>
              <a:t>6/16/25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9857D-889E-CB4D-B2C5-B82924A68B5C}" type="datetime1">
              <a:rPr lang="en-US" smtClean="0"/>
              <a:t>6/16/25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5262C-6C73-A04C-ABED-4FCD3E0937AC}" type="datetime1">
              <a:rPr lang="en-US" smtClean="0"/>
              <a:t>6/16/25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33D97-4ACF-CE47-A3B8-E3DA4C3610D0}" type="datetime1">
              <a:rPr lang="en-US" smtClean="0"/>
              <a:t>6/16/25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CC673-2D06-7142-8C32-421223581291}" type="datetime1">
              <a:rPr lang="en-US" smtClean="0"/>
              <a:t>6/16/25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237F1-10B8-5144-811F-2431431F9DE9}" type="datetime1">
              <a:rPr lang="en-US" smtClean="0"/>
              <a:t>6/16/25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9358B-A93C-5446-81B5-305DC0A30212}" type="datetime1">
              <a:rPr lang="en-US" smtClean="0"/>
              <a:t>6/16/25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CD1454-5A08-854E-BB2E-C23CBE4CCA33}" type="datetime1">
              <a:rPr lang="en-US" smtClean="0"/>
              <a:t>6/16/25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9642F0-C7DC-3638-8C7A-764E42078E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1971901"/>
          </a:xfrm>
        </p:spPr>
        <p:txBody>
          <a:bodyPr/>
          <a:lstStyle/>
          <a:p>
            <a:r>
              <a:rPr lang="en-US" dirty="0"/>
              <a:t>FY26 Budget</a:t>
            </a:r>
            <a:br>
              <a:rPr lang="en-US" dirty="0"/>
            </a:br>
            <a:r>
              <a:rPr lang="en-US" dirty="0"/>
              <a:t>R. C. Mahar Regional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782131-3992-3F09-7FAF-B8194CAC42B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June 16, 2025</a:t>
            </a:r>
          </a:p>
          <a:p>
            <a:r>
              <a:rPr lang="en-US" sz="2800" dirty="0"/>
              <a:t>Orange Town Meeting</a:t>
            </a: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0C5DA775-CA8E-8406-CAFD-61C3E3D2D1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8480" y="1270000"/>
            <a:ext cx="3688080" cy="3383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4FCBD90-541E-506B-C94C-44BD78B77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5601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71C6FF-4267-745A-CD64-CF648966BC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9905" y="498022"/>
            <a:ext cx="10092190" cy="805724"/>
          </a:xfrm>
        </p:spPr>
        <p:txBody>
          <a:bodyPr>
            <a:normAutofit/>
          </a:bodyPr>
          <a:lstStyle/>
          <a:p>
            <a:r>
              <a:rPr lang="en-US" b="1" u="sng" dirty="0"/>
              <a:t>Presentation Objective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E22A15-5F95-773C-D4D4-E8F9F9A482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6428" y="1355271"/>
            <a:ext cx="10948851" cy="508616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2600" dirty="0"/>
              <a:t>To share information at the Orange Town Meeting on the R. C. Mahar Regional School Budget. </a:t>
            </a:r>
          </a:p>
          <a:p>
            <a:pPr>
              <a:lnSpc>
                <a:spcPct val="100000"/>
              </a:lnSpc>
            </a:pPr>
            <a:r>
              <a:rPr lang="en-US" sz="2600" dirty="0"/>
              <a:t>Prior to tonight, the R. C. Mahar Regional School Budget was presented in full length (approximately 45 minutes) at the following times and to the following groups: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12/3/24 – Mahar Resource and Capacity Subcommittee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1/8/25 – School Administration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12/2/24 &amp; 1/6/25 – Mahar Faculty and Staff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2/13/25 &amp; 4/10/25– Mahar School Committee 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2/24/25 – Orange Finance Committee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4/15/25 – Mahar School Council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3/13/25 – Public Hearing on the Budget 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FF5A3C-5854-DBAF-B84C-F7F8C5AFB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95926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6BAEE8-82E6-9AA1-04B6-DB4AB4285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924532"/>
          </a:xfrm>
        </p:spPr>
        <p:txBody>
          <a:bodyPr/>
          <a:lstStyle/>
          <a:p>
            <a:r>
              <a:rPr lang="en-US" b="1" u="sng" dirty="0"/>
              <a:t>General Budget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3668A1-74DE-B78A-9236-97A00AF961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673679"/>
            <a:ext cx="10509024" cy="4117522"/>
          </a:xfrm>
        </p:spPr>
        <p:txBody>
          <a:bodyPr>
            <a:normAutofit/>
          </a:bodyPr>
          <a:lstStyle/>
          <a:p>
            <a:r>
              <a:rPr lang="en-US" sz="2800" dirty="0"/>
              <a:t>Total FY25 Budget: $15,586,724</a:t>
            </a:r>
          </a:p>
          <a:p>
            <a:r>
              <a:rPr lang="en-US" sz="2800" dirty="0"/>
              <a:t>Requested Total FY26 Budget: $16,428,177</a:t>
            </a:r>
          </a:p>
          <a:p>
            <a:r>
              <a:rPr lang="en-US" sz="2800" dirty="0"/>
              <a:t>Increase in Total Requested Budget from prior year: 4% or $631,853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C6F7BF-3832-5D1D-E3BA-00BC9DA97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59720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5865F9-1B68-3744-575D-2D174133E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014339"/>
          </a:xfrm>
        </p:spPr>
        <p:txBody>
          <a:bodyPr/>
          <a:lstStyle/>
          <a:p>
            <a:r>
              <a:rPr lang="en-US" b="1" u="sng" dirty="0"/>
              <a:t>Regional Budget Assessments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8BB32A-60DA-D4C9-AAF8-B978E8AE07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510393"/>
            <a:ext cx="10713131" cy="4280808"/>
          </a:xfrm>
        </p:spPr>
        <p:txBody>
          <a:bodyPr>
            <a:normAutofit/>
          </a:bodyPr>
          <a:lstStyle/>
          <a:p>
            <a:r>
              <a:rPr lang="en-US" sz="2800" dirty="0"/>
              <a:t>There are four member towns of the Mahar Regional School District; Orange, Wendell, </a:t>
            </a:r>
            <a:r>
              <a:rPr lang="en-US" sz="2800" dirty="0" err="1"/>
              <a:t>Petersham</a:t>
            </a:r>
            <a:r>
              <a:rPr lang="en-US" sz="2800" dirty="0"/>
              <a:t>, and New Salem</a:t>
            </a:r>
          </a:p>
          <a:p>
            <a:r>
              <a:rPr lang="en-US" sz="2800" dirty="0"/>
              <a:t>Each town is assessed a proportion of the budget  based on student enrollment</a:t>
            </a:r>
          </a:p>
          <a:p>
            <a:r>
              <a:rPr lang="en-US" sz="2800" dirty="0"/>
              <a:t>For the Town of Orange for FY26, the assessment proportion is 12.84% above FY25 assessment</a:t>
            </a:r>
          </a:p>
          <a:p>
            <a:r>
              <a:rPr lang="en-US" sz="2800" dirty="0"/>
              <a:t>The FY25 assessment was a decrease of 1.76% compared to FY24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A3FC5E-6020-EA15-0955-DCC173D81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5962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BE583D-8480-A587-9F81-13EA7DDA5C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006175"/>
          </a:xfrm>
        </p:spPr>
        <p:txBody>
          <a:bodyPr>
            <a:normAutofit fontScale="90000"/>
          </a:bodyPr>
          <a:lstStyle/>
          <a:p>
            <a:r>
              <a:rPr lang="en-US" b="1" u="sng" dirty="0"/>
              <a:t>General Revenue for the FY26 Mahar Budget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D82A41-17D9-A11D-099E-2B355886EC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738992"/>
            <a:ext cx="10688638" cy="4500489"/>
          </a:xfrm>
        </p:spPr>
        <p:txBody>
          <a:bodyPr>
            <a:normAutofit/>
          </a:bodyPr>
          <a:lstStyle/>
          <a:p>
            <a:r>
              <a:rPr lang="en-US" sz="2800" dirty="0"/>
              <a:t>Total FY 26 Budget: $16,428,177</a:t>
            </a:r>
          </a:p>
          <a:p>
            <a:r>
              <a:rPr lang="en-US" sz="2800" dirty="0"/>
              <a:t>Revenue from the State – a.k.a. Chapter 70 funds: $6,511,146 </a:t>
            </a:r>
          </a:p>
          <a:p>
            <a:r>
              <a:rPr lang="en-US" sz="2800" dirty="0"/>
              <a:t>Mahar Excess and Deficiency contribution - $300,000</a:t>
            </a:r>
          </a:p>
          <a:p>
            <a:r>
              <a:rPr lang="en-US" sz="2800" dirty="0"/>
              <a:t>Transportation Reimbursement (regular and Special Education) – $1,594,469</a:t>
            </a:r>
          </a:p>
          <a:p>
            <a:r>
              <a:rPr lang="en-US" sz="2800" dirty="0"/>
              <a:t>School Choice and Charter Reimbursement - $700, 000</a:t>
            </a:r>
          </a:p>
          <a:p>
            <a:r>
              <a:rPr lang="en-US" sz="2800" dirty="0"/>
              <a:t>Total Revenue from all member Towns: $8,165, 723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93DD96-2FFD-B300-343D-4AAFC29FC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2673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1F4A0D-52E6-850D-0426-A935635E4A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949025"/>
          </a:xfrm>
        </p:spPr>
        <p:txBody>
          <a:bodyPr/>
          <a:lstStyle/>
          <a:p>
            <a:r>
              <a:rPr lang="en-US" b="1" u="sng" dirty="0"/>
              <a:t>Town of Orange Assessment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4FCED2-A268-0551-F8B5-93765184AF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502229"/>
            <a:ext cx="10634027" cy="514349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2600" dirty="0"/>
              <a:t>FY25 Assessment: $5,246,895</a:t>
            </a:r>
          </a:p>
          <a:p>
            <a:pPr>
              <a:lnSpc>
                <a:spcPct val="100000"/>
              </a:lnSpc>
            </a:pPr>
            <a:r>
              <a:rPr lang="en-US" sz="2600" dirty="0"/>
              <a:t>FY26 Assessment: $5,920,506</a:t>
            </a:r>
          </a:p>
          <a:p>
            <a:pPr>
              <a:lnSpc>
                <a:spcPct val="100000"/>
              </a:lnSpc>
            </a:pPr>
            <a:r>
              <a:rPr lang="en-US" sz="2600" dirty="0"/>
              <a:t>Dollar Difference between FY25 and FY26: $673,611 </a:t>
            </a:r>
          </a:p>
          <a:p>
            <a:pPr lvl="1">
              <a:lnSpc>
                <a:spcPct val="100000"/>
              </a:lnSpc>
            </a:pPr>
            <a:r>
              <a:rPr lang="en-US" sz="2600" dirty="0"/>
              <a:t>As a percent the assessment for FY26 is an increase of 12.84%</a:t>
            </a:r>
          </a:p>
          <a:p>
            <a:pPr marL="457200" lvl="1" indent="0">
              <a:lnSpc>
                <a:spcPct val="100000"/>
              </a:lnSpc>
              <a:buNone/>
            </a:pPr>
            <a:endParaRPr lang="en-US" sz="2600" dirty="0"/>
          </a:p>
          <a:p>
            <a:pPr>
              <a:lnSpc>
                <a:spcPct val="100000"/>
              </a:lnSpc>
            </a:pPr>
            <a:r>
              <a:rPr lang="en-US" sz="2600" dirty="0"/>
              <a:t>The year over year average </a:t>
            </a:r>
            <a:r>
              <a:rPr lang="en-US" sz="2600" b="1" u="sng" dirty="0"/>
              <a:t>budget </a:t>
            </a:r>
            <a:r>
              <a:rPr lang="en-US" sz="2600" dirty="0"/>
              <a:t> increase for Mahar for the past 6 years is 2.15%</a:t>
            </a:r>
          </a:p>
          <a:p>
            <a:pPr>
              <a:lnSpc>
                <a:spcPct val="100000"/>
              </a:lnSpc>
            </a:pPr>
            <a:r>
              <a:rPr lang="en-US" sz="2600" dirty="0"/>
              <a:t>The year over year average </a:t>
            </a:r>
            <a:r>
              <a:rPr lang="en-US" sz="2600" b="1" u="sng" dirty="0"/>
              <a:t>assessment</a:t>
            </a:r>
            <a:r>
              <a:rPr lang="en-US" sz="2600" dirty="0"/>
              <a:t> increase for Mahar for the past 6 years is 4.49%</a:t>
            </a:r>
          </a:p>
          <a:p>
            <a:pPr>
              <a:lnSpc>
                <a:spcPct val="100000"/>
              </a:lnSpc>
            </a:pPr>
            <a:endParaRPr lang="en-US" sz="2600" dirty="0"/>
          </a:p>
          <a:p>
            <a:pPr>
              <a:lnSpc>
                <a:spcPct val="100000"/>
              </a:lnSpc>
            </a:pPr>
            <a:endParaRPr lang="en-US" sz="2600" dirty="0"/>
          </a:p>
          <a:p>
            <a:pPr marL="457200" lvl="1" indent="0">
              <a:lnSpc>
                <a:spcPct val="100000"/>
              </a:lnSpc>
              <a:buNone/>
            </a:pPr>
            <a:endParaRPr lang="en-US" sz="2600" dirty="0"/>
          </a:p>
          <a:p>
            <a:pPr marL="457200" lvl="1" indent="0">
              <a:lnSpc>
                <a:spcPct val="100000"/>
              </a:lnSpc>
              <a:buNone/>
            </a:pPr>
            <a:r>
              <a:rPr lang="en-US" sz="2600" dirty="0"/>
              <a:t> </a:t>
            </a:r>
          </a:p>
          <a:p>
            <a:pPr marL="0" indent="0">
              <a:lnSpc>
                <a:spcPct val="100000"/>
              </a:lnSpc>
              <a:buNone/>
            </a:pPr>
            <a:endParaRPr lang="en-US" sz="2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BB5FB1-A603-E55B-5E3A-EA9CD1F8FA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39532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212A45-A374-0510-178A-880F06E73F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932696"/>
          </a:xfrm>
        </p:spPr>
        <p:txBody>
          <a:bodyPr>
            <a:normAutofit fontScale="90000"/>
          </a:bodyPr>
          <a:lstStyle/>
          <a:p>
            <a:r>
              <a:rPr lang="en-US" b="1" u="sng" dirty="0"/>
              <a:t>Approval of the R. C. Mahar Regional Budget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36B96B-E96E-9B13-6420-A5A9270BBE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551214"/>
            <a:ext cx="9905999" cy="423998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2600" dirty="0"/>
              <a:t>The Regional Budget is approved when ¾ of the member Towns vote at a Town Meeting to approve the Regional Budget</a:t>
            </a:r>
          </a:p>
          <a:p>
            <a:pPr>
              <a:lnSpc>
                <a:spcPct val="100000"/>
              </a:lnSpc>
            </a:pPr>
            <a:r>
              <a:rPr lang="en-US" sz="2600" dirty="0"/>
              <a:t>Mahar's budget for FY26 </a:t>
            </a:r>
            <a:r>
              <a:rPr lang="en-US" sz="2600" b="1" dirty="0"/>
              <a:t>has been approved </a:t>
            </a:r>
            <a:r>
              <a:rPr lang="en-US" sz="2600" dirty="0"/>
              <a:t>by ¾ of the Regional members towns at their respective Town meetings: Wendell, New Salem, and </a:t>
            </a:r>
            <a:r>
              <a:rPr lang="en-US" sz="2600" dirty="0" err="1"/>
              <a:t>Petersham</a:t>
            </a:r>
            <a:endParaRPr lang="en-US" sz="2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F5A518-250D-617C-AE69-4F55018FF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54260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112</TotalTime>
  <Words>416</Words>
  <Application>Microsoft Macintosh PowerPoint</Application>
  <PresentationFormat>Widescreen</PresentationFormat>
  <Paragraphs>51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Tw Cen MT</vt:lpstr>
      <vt:lpstr>Circuit</vt:lpstr>
      <vt:lpstr>FY26 Budget R. C. Mahar Regional</vt:lpstr>
      <vt:lpstr>Presentation Objective</vt:lpstr>
      <vt:lpstr>General Budget Information</vt:lpstr>
      <vt:lpstr>Regional Budget Assessments</vt:lpstr>
      <vt:lpstr>General Revenue for the FY26 Mahar Budget</vt:lpstr>
      <vt:lpstr>Town of Orange Assessment</vt:lpstr>
      <vt:lpstr>Approval of the R. C. Mahar Regional Budget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FY26 Budget R. C. Mahar Regional</dc:title>
  <dc:creator>Liz Teahan-Zielinski</dc:creator>
  <cp:lastModifiedBy>Liz Teahan-Zielinski</cp:lastModifiedBy>
  <cp:revision>2</cp:revision>
  <dcterms:created xsi:type="dcterms:W3CDTF">2025-06-16T18:20:41Z</dcterms:created>
  <dcterms:modified xsi:type="dcterms:W3CDTF">2025-06-16T20:24:00Z</dcterms:modified>
</cp:coreProperties>
</file>